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338997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88889-46C1-4E80-A9DB-AC0FF730DA97}"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3107484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526868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302970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3272051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2788889-46C1-4E80-A9DB-AC0FF730DA97}"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9618930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2788889-46C1-4E80-A9DB-AC0FF730DA97}" type="datetimeFigureOut">
              <a:rPr lang="en-US" smtClean="0"/>
              <a:t>12/14/2022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639826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4121094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45786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294805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788889-46C1-4E80-A9DB-AC0FF730DA97}" type="datetimeFigureOut">
              <a:rPr lang="en-US" smtClean="0"/>
              <a:t>12/14/2022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215643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788889-46C1-4E80-A9DB-AC0FF730DA97}"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66644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788889-46C1-4E80-A9DB-AC0FF730DA97}" type="datetimeFigureOut">
              <a:rPr lang="en-US" smtClean="0"/>
              <a:t>12/14/2022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2106722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788889-46C1-4E80-A9DB-AC0FF730DA97}" type="datetimeFigureOut">
              <a:rPr lang="en-US" smtClean="0"/>
              <a:t>12/14/2022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4217013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88889-46C1-4E80-A9DB-AC0FF730DA97}" type="datetimeFigureOut">
              <a:rPr lang="en-US" smtClean="0"/>
              <a:t>12/14/2022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42283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88889-46C1-4E80-A9DB-AC0FF730DA97}"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165882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788889-46C1-4E80-A9DB-AC0FF730DA97}" type="datetimeFigureOut">
              <a:rPr lang="en-US" smtClean="0"/>
              <a:t>12/14/2022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DCFEED6-5A89-4BBC-9EA1-94CBF141496E}" type="slidenum">
              <a:rPr lang="en-US" smtClean="0"/>
              <a:t>‹#›</a:t>
            </a:fld>
            <a:endParaRPr lang="en-US"/>
          </a:p>
        </p:txBody>
      </p:sp>
    </p:spTree>
    <p:extLst>
      <p:ext uri="{BB962C8B-B14F-4D97-AF65-F5344CB8AC3E}">
        <p14:creationId xmlns:p14="http://schemas.microsoft.com/office/powerpoint/2010/main" val="4095569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2788889-46C1-4E80-A9DB-AC0FF730DA97}" type="datetimeFigureOut">
              <a:rPr lang="en-US" smtClean="0"/>
              <a:t>12/14/2022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DCFEED6-5A89-4BBC-9EA1-94CBF141496E}" type="slidenum">
              <a:rPr lang="en-US" smtClean="0"/>
              <a:t>‹#›</a:t>
            </a:fld>
            <a:endParaRPr lang="en-US"/>
          </a:p>
        </p:txBody>
      </p:sp>
    </p:spTree>
    <p:extLst>
      <p:ext uri="{BB962C8B-B14F-4D97-AF65-F5344CB8AC3E}">
        <p14:creationId xmlns:p14="http://schemas.microsoft.com/office/powerpoint/2010/main" val="34654275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F649B-3BCD-44F6-91C1-67637DD20FF2}"/>
              </a:ext>
            </a:extLst>
          </p:cNvPr>
          <p:cNvSpPr>
            <a:spLocks noGrp="1"/>
          </p:cNvSpPr>
          <p:nvPr>
            <p:ph type="ctrTitle"/>
          </p:nvPr>
        </p:nvSpPr>
        <p:spPr>
          <a:xfrm>
            <a:off x="1971675" y="1076325"/>
            <a:ext cx="8008938" cy="2419350"/>
          </a:xfrm>
        </p:spPr>
        <p:txBody>
          <a:bodyPr/>
          <a:lstStyle/>
          <a:p>
            <a:pPr algn="ctr"/>
            <a:r>
              <a:rPr lang="en-US" sz="5400" b="1" dirty="0">
                <a:latin typeface="Arial" panose="020B0604020202020204" pitchFamily="34" charset="0"/>
                <a:cs typeface="Arial" panose="020B0604020202020204" pitchFamily="34" charset="0"/>
              </a:rPr>
              <a:t>Accounting System</a:t>
            </a:r>
            <a:endParaRPr lang="en-US" dirty="0"/>
          </a:p>
        </p:txBody>
      </p:sp>
    </p:spTree>
    <p:extLst>
      <p:ext uri="{BB962C8B-B14F-4D97-AF65-F5344CB8AC3E}">
        <p14:creationId xmlns:p14="http://schemas.microsoft.com/office/powerpoint/2010/main" val="61624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E42D8-37A3-532E-54CB-5CE8CF2B523C}"/>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Accounting System</a:t>
            </a:r>
          </a:p>
        </p:txBody>
      </p:sp>
      <p:sp>
        <p:nvSpPr>
          <p:cNvPr id="3" name="Content Placeholder 2">
            <a:extLst>
              <a:ext uri="{FF2B5EF4-FFF2-40B4-BE49-F238E27FC236}">
                <a16:creationId xmlns:a16="http://schemas.microsoft.com/office/drawing/2014/main" id="{D032193E-06C2-9A23-077B-82C0F12B30FD}"/>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There are two commonly known systems of accounting namely single and double entry system. </a:t>
            </a:r>
          </a:p>
          <a:p>
            <a:pPr marL="0" indent="0" algn="just">
              <a:buNone/>
            </a:pPr>
            <a:r>
              <a:rPr lang="en-US" dirty="0">
                <a:latin typeface="Arial" panose="020B0604020202020204" pitchFamily="34" charset="0"/>
                <a:cs typeface="Arial" panose="020B0604020202020204" pitchFamily="34" charset="0"/>
              </a:rPr>
              <a:t>Under single entry system; transactions related to personal aspect are recorded, leaving transactions related to impersonal. Since single entry system records only personal aspects, this entry system is considered as incomplete and inaccurate. Whereas, double entry system of accounting is based on the notion that every business transaction is having two equal aspects; one is giving side and other is receiving side. The double entry system is the basis of modern day accounting. It was originated by the </a:t>
            </a:r>
            <a:r>
              <a:rPr lang="en-US" dirty="0" err="1">
                <a:latin typeface="Arial" panose="020B0604020202020204" pitchFamily="34" charset="0"/>
                <a:cs typeface="Arial" panose="020B0604020202020204" pitchFamily="34" charset="0"/>
              </a:rPr>
              <a:t>luco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Pacioli</a:t>
            </a:r>
            <a:r>
              <a:rPr lang="en-US" dirty="0">
                <a:latin typeface="Arial" panose="020B0604020202020204" pitchFamily="34" charset="0"/>
                <a:cs typeface="Arial" panose="020B0604020202020204" pitchFamily="34" charset="0"/>
              </a:rPr>
              <a:t> in 1494.Double entry system is further the classified as cash, accrual and mixed accounting system. </a:t>
            </a:r>
          </a:p>
        </p:txBody>
      </p:sp>
    </p:spTree>
    <p:extLst>
      <p:ext uri="{BB962C8B-B14F-4D97-AF65-F5344CB8AC3E}">
        <p14:creationId xmlns:p14="http://schemas.microsoft.com/office/powerpoint/2010/main" val="750309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B903B9-E660-F2C7-D97C-99F036232C97}"/>
              </a:ext>
            </a:extLst>
          </p:cNvPr>
          <p:cNvSpPr>
            <a:spLocks noGrp="1"/>
          </p:cNvSpPr>
          <p:nvPr>
            <p:ph idx="1"/>
          </p:nvPr>
        </p:nvSpPr>
        <p:spPr/>
        <p:txBody>
          <a:bodyPr>
            <a:normAutofit lnSpcReduction="10000"/>
          </a:bodyPr>
          <a:lstStyle/>
          <a:p>
            <a:pPr algn="just"/>
            <a:r>
              <a:rPr lang="en-US" b="1" dirty="0">
                <a:latin typeface="Arial" panose="020B0604020202020204" pitchFamily="34" charset="0"/>
                <a:cs typeface="Arial" panose="020B0604020202020204" pitchFamily="34" charset="0"/>
              </a:rPr>
              <a:t>Cash system:-</a:t>
            </a:r>
            <a:r>
              <a:rPr lang="en-US" dirty="0">
                <a:latin typeface="Arial" panose="020B0604020202020204" pitchFamily="34" charset="0"/>
                <a:cs typeface="Arial" panose="020B0604020202020204" pitchFamily="34" charset="0"/>
              </a:rPr>
              <a:t> In cash system only actual cash receipt and payments are accounted. This system does not record any credit transaction. Generally this system is adopted by the Government </a:t>
            </a:r>
            <a:r>
              <a:rPr lang="en-US" dirty="0" err="1">
                <a:latin typeface="Arial" panose="020B0604020202020204" pitchFamily="34" charset="0"/>
                <a:cs typeface="Arial" panose="020B0604020202020204" pitchFamily="34" charset="0"/>
              </a:rPr>
              <a:t>Organisation</a:t>
            </a:r>
            <a:r>
              <a:rPr lang="en-US" dirty="0">
                <a:latin typeface="Arial" panose="020B0604020202020204" pitchFamily="34" charset="0"/>
                <a:cs typeface="Arial" panose="020B0604020202020204" pitchFamily="34" charset="0"/>
              </a:rPr>
              <a:t>, Financial Institutions and non trading concerns.</a:t>
            </a:r>
          </a:p>
          <a:p>
            <a:pPr algn="just"/>
            <a:r>
              <a:rPr lang="en-US" b="1" dirty="0">
                <a:latin typeface="Arial" panose="020B0604020202020204" pitchFamily="34" charset="0"/>
                <a:cs typeface="Arial" panose="020B0604020202020204" pitchFamily="34" charset="0"/>
              </a:rPr>
              <a:t>Accrual system:-</a:t>
            </a:r>
            <a:r>
              <a:rPr lang="en-US" dirty="0">
                <a:latin typeface="Arial" panose="020B0604020202020204" pitchFamily="34" charset="0"/>
                <a:cs typeface="Arial" panose="020B0604020202020204" pitchFamily="34" charset="0"/>
              </a:rPr>
              <a:t> It is also known as mercantile system of accounting. In accrual based accounting cash as well a credit transactions are recorded. Apart from cash all income accrued and expenses incurred due during the year are recorded in accrual based system of accounting.</a:t>
            </a:r>
          </a:p>
          <a:p>
            <a:pPr algn="just"/>
            <a:r>
              <a:rPr lang="en-US" b="1" dirty="0">
                <a:latin typeface="Arial" panose="020B0604020202020204" pitchFamily="34" charset="0"/>
                <a:cs typeface="Arial" panose="020B0604020202020204" pitchFamily="34" charset="0"/>
              </a:rPr>
              <a:t>Mixed system of accounting:-</a:t>
            </a:r>
            <a:r>
              <a:rPr lang="en-US" dirty="0">
                <a:latin typeface="Arial" panose="020B0604020202020204" pitchFamily="34" charset="0"/>
                <a:cs typeface="Arial" panose="020B0604020202020204" pitchFamily="34" charset="0"/>
              </a:rPr>
              <a:t> Under this system combination of cash and mercantile system of accounting is used. In mixed system of accounting, some accounting records are prepared on the basis of cash system whereas others records are prepared under mercantile system.</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562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AED8D-729E-113F-8740-F9CF11BA3478}"/>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Double Entry system</a:t>
            </a:r>
          </a:p>
        </p:txBody>
      </p:sp>
      <p:sp>
        <p:nvSpPr>
          <p:cNvPr id="3" name="Content Placeholder 2">
            <a:extLst>
              <a:ext uri="{FF2B5EF4-FFF2-40B4-BE49-F238E27FC236}">
                <a16:creationId xmlns:a16="http://schemas.microsoft.com/office/drawing/2014/main" id="{19FEC058-38BF-AD93-1DF5-296E43DBC4FF}"/>
              </a:ext>
            </a:extLst>
          </p:cNvPr>
          <p:cNvSpPr>
            <a:spLocks noGrp="1"/>
          </p:cNvSpPr>
          <p:nvPr>
            <p:ph idx="1"/>
          </p:nvPr>
        </p:nvSpPr>
        <p:spPr/>
        <p:txBody>
          <a:bodyPr/>
          <a:lstStyle/>
          <a:p>
            <a:pPr marL="0" indent="0" algn="just">
              <a:buNone/>
            </a:pPr>
            <a:r>
              <a:rPr lang="en-US" dirty="0">
                <a:latin typeface="Arial" panose="020B0604020202020204" pitchFamily="34" charset="0"/>
                <a:cs typeface="Arial" panose="020B0604020202020204" pitchFamily="34" charset="0"/>
              </a:rPr>
              <a:t>Double Entry system is the basis of modern day accounting. It is based on the concept of duality which says that every transaction has two aspects i.e. receiver's and giver's side and at any point in time total assets of a business must be equivalent to the total equities. Thus, notion of duality is expressed in the form of accounting equation which forms the basis to record business transactions. In accounting Equation assets connotes resources and equities are claims against these resources.</a:t>
            </a:r>
          </a:p>
        </p:txBody>
      </p:sp>
    </p:spTree>
    <p:extLst>
      <p:ext uri="{BB962C8B-B14F-4D97-AF65-F5344CB8AC3E}">
        <p14:creationId xmlns:p14="http://schemas.microsoft.com/office/powerpoint/2010/main" val="26559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DCADE-F509-B836-2B2C-7E920A05E4F1}"/>
              </a:ext>
            </a:extLst>
          </p:cNvPr>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Features of Double Entry Accounting system</a:t>
            </a:r>
          </a:p>
        </p:txBody>
      </p:sp>
      <p:sp>
        <p:nvSpPr>
          <p:cNvPr id="3" name="Content Placeholder 2">
            <a:extLst>
              <a:ext uri="{FF2B5EF4-FFF2-40B4-BE49-F238E27FC236}">
                <a16:creationId xmlns:a16="http://schemas.microsoft.com/office/drawing/2014/main" id="{831E19C7-B204-A9B0-33A6-F7CCB3F922D1}"/>
              </a:ext>
            </a:extLst>
          </p:cNvPr>
          <p:cNvSpPr>
            <a:spLocks noGrp="1"/>
          </p:cNvSpPr>
          <p:nvPr>
            <p:ph idx="1"/>
          </p:nvPr>
        </p:nvSpPr>
        <p:spPr/>
        <p:txBody>
          <a:bodyPr/>
          <a:lstStyle/>
          <a:p>
            <a:pPr algn="just"/>
            <a:r>
              <a:rPr lang="en-US" dirty="0"/>
              <a:t>A transaction has two-fold aspects i.e. one giving the benefit and the other receiving the benefit. </a:t>
            </a:r>
          </a:p>
          <a:p>
            <a:pPr algn="just"/>
            <a:r>
              <a:rPr lang="en-US" dirty="0"/>
              <a:t>A transaction is divided into two aspects, Debit and Credit. One account needs to be debited and the other is to be credited. </a:t>
            </a:r>
          </a:p>
          <a:p>
            <a:pPr algn="just"/>
            <a:r>
              <a:rPr lang="en-US" dirty="0"/>
              <a:t>Every debit must have its corresponding and equal credit.</a:t>
            </a:r>
          </a:p>
        </p:txBody>
      </p:sp>
    </p:spTree>
    <p:extLst>
      <p:ext uri="{BB962C8B-B14F-4D97-AF65-F5344CB8AC3E}">
        <p14:creationId xmlns:p14="http://schemas.microsoft.com/office/powerpoint/2010/main" val="2017939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7178-C079-858B-1A28-0E2EE9067BEE}"/>
              </a:ext>
            </a:extLst>
          </p:cNvPr>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Advantages of Double Entry Accounting system</a:t>
            </a:r>
          </a:p>
        </p:txBody>
      </p:sp>
      <p:sp>
        <p:nvSpPr>
          <p:cNvPr id="3" name="Content Placeholder 2">
            <a:extLst>
              <a:ext uri="{FF2B5EF4-FFF2-40B4-BE49-F238E27FC236}">
                <a16:creationId xmlns:a16="http://schemas.microsoft.com/office/drawing/2014/main" id="{055D2B03-88EC-3AAA-2AB7-B2F873EF6788}"/>
              </a:ext>
            </a:extLst>
          </p:cNvPr>
          <p:cNvSpPr>
            <a:spLocks noGrp="1"/>
          </p:cNvSpPr>
          <p:nvPr>
            <p:ph idx="1"/>
          </p:nvPr>
        </p:nvSpPr>
        <p:spPr/>
        <p:txBody>
          <a:bodyPr>
            <a:normAutofit fontScale="92500" lnSpcReduction="10000"/>
          </a:bodyPr>
          <a:lstStyle/>
          <a:p>
            <a:pPr algn="just"/>
            <a:r>
              <a:rPr lang="en-US" dirty="0">
                <a:latin typeface="Arial" panose="020B0604020202020204" pitchFamily="34" charset="0"/>
                <a:cs typeface="Arial" panose="020B0604020202020204" pitchFamily="34" charset="0"/>
              </a:rPr>
              <a:t>As both the personal and impersonal accounts are maintained under the double entry system, both the effects of the transactions are recorded.</a:t>
            </a:r>
          </a:p>
          <a:p>
            <a:pPr algn="just"/>
            <a:r>
              <a:rPr lang="en-US" dirty="0">
                <a:latin typeface="Arial" panose="020B0604020202020204" pitchFamily="34" charset="0"/>
                <a:cs typeface="Arial" panose="020B0604020202020204" pitchFamily="34" charset="0"/>
              </a:rPr>
              <a:t>It assures arithmetical accuracy of the books of accounts, for every debit, there is a corresponding and equal credit. This is arrived by preparing a trial balance periodically or at the end of the financial year.</a:t>
            </a:r>
          </a:p>
          <a:p>
            <a:pPr algn="just"/>
            <a:r>
              <a:rPr lang="en-US" dirty="0">
                <a:latin typeface="Arial" panose="020B0604020202020204" pitchFamily="34" charset="0"/>
                <a:cs typeface="Arial" panose="020B0604020202020204" pitchFamily="34" charset="0"/>
              </a:rPr>
              <a:t>Prevents and minimizes frauds. Frauds can be even detected early. Errors can be checked and rectified easily.</a:t>
            </a:r>
          </a:p>
          <a:p>
            <a:pPr algn="just"/>
            <a:r>
              <a:rPr lang="en-US" dirty="0">
                <a:latin typeface="Arial" panose="020B0604020202020204" pitchFamily="34" charset="0"/>
                <a:cs typeface="Arial" panose="020B0604020202020204" pitchFamily="34" charset="0"/>
              </a:rPr>
              <a:t>The outstanding balances of receivables and payables are determined easily since the personal accounts are maintained.</a:t>
            </a:r>
          </a:p>
          <a:p>
            <a:pPr algn="just"/>
            <a:r>
              <a:rPr lang="en-US" dirty="0">
                <a:latin typeface="Arial" panose="020B0604020202020204" pitchFamily="34" charset="0"/>
                <a:cs typeface="Arial" panose="020B0604020202020204" pitchFamily="34" charset="0"/>
              </a:rPr>
              <a:t>Businesses can compare the financial position of the current year with that of the past year/s.</a:t>
            </a:r>
          </a:p>
        </p:txBody>
      </p:sp>
    </p:spTree>
    <p:extLst>
      <p:ext uri="{BB962C8B-B14F-4D97-AF65-F5344CB8AC3E}">
        <p14:creationId xmlns:p14="http://schemas.microsoft.com/office/powerpoint/2010/main" val="316015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F28D0-B2F0-8031-A248-0AEEF5C6DDEC}"/>
              </a:ext>
            </a:extLst>
          </p:cNvPr>
          <p:cNvSpPr>
            <a:spLocks noGrp="1"/>
          </p:cNvSpPr>
          <p:nvPr>
            <p:ph type="title"/>
          </p:nvPr>
        </p:nvSpPr>
        <p:spPr>
          <a:xfrm>
            <a:off x="838200" y="346075"/>
            <a:ext cx="10515600" cy="1325563"/>
          </a:xfrm>
        </p:spPr>
        <p:txBody>
          <a:bodyPr/>
          <a:lstStyle/>
          <a:p>
            <a:endParaRPr lang="en-US"/>
          </a:p>
        </p:txBody>
      </p:sp>
      <p:sp>
        <p:nvSpPr>
          <p:cNvPr id="3" name="Content Placeholder 2">
            <a:extLst>
              <a:ext uri="{FF2B5EF4-FFF2-40B4-BE49-F238E27FC236}">
                <a16:creationId xmlns:a16="http://schemas.microsoft.com/office/drawing/2014/main" id="{6E966D09-A983-0CA7-4158-28D73B5E2629}"/>
              </a:ext>
            </a:extLst>
          </p:cNvPr>
          <p:cNvSpPr>
            <a:spLocks noGrp="1"/>
          </p:cNvSpPr>
          <p:nvPr>
            <p:ph idx="1"/>
          </p:nvPr>
        </p:nvSpPr>
        <p:spPr/>
        <p:txBody>
          <a:bodyPr>
            <a:normAutofit/>
          </a:bodyPr>
          <a:lstStyle/>
          <a:p>
            <a:pPr algn="just"/>
            <a:r>
              <a:rPr lang="en-US" dirty="0">
                <a:latin typeface="Arial" panose="020B0604020202020204" pitchFamily="34" charset="0"/>
                <a:cs typeface="Arial" panose="020B0604020202020204" pitchFamily="34" charset="0"/>
              </a:rPr>
              <a:t>Helps to justify the standing of business on the valuation date in comparison with the previous years' purchase, sales, and stocks, incomes, and expenses with that of the current year figures.</a:t>
            </a:r>
          </a:p>
          <a:p>
            <a:pPr algn="just"/>
            <a:r>
              <a:rPr lang="en-US" dirty="0">
                <a:latin typeface="Arial" panose="020B0604020202020204" pitchFamily="34" charset="0"/>
                <a:cs typeface="Arial" panose="020B0604020202020204" pitchFamily="34" charset="0"/>
              </a:rPr>
              <a:t>The calculated net operating results can be ascertained by preparing the trading and profit and loss A/c for the year ended and the financial position can be ascertained by the preparation of the balance sheet.</a:t>
            </a:r>
          </a:p>
          <a:p>
            <a:pPr algn="just"/>
            <a:r>
              <a:rPr lang="en-US" dirty="0">
                <a:latin typeface="Arial" panose="020B0604020202020204" pitchFamily="34" charset="0"/>
                <a:cs typeface="Arial" panose="020B0604020202020204" pitchFamily="34" charset="0"/>
              </a:rPr>
              <a:t>Government can easily decide on the tax to be calculated on the business's net earnings.</a:t>
            </a:r>
          </a:p>
          <a:p>
            <a:pPr algn="just"/>
            <a:r>
              <a:rPr lang="en-US" dirty="0">
                <a:latin typeface="Arial" panose="020B0604020202020204" pitchFamily="34" charset="0"/>
                <a:cs typeface="Arial" panose="020B0604020202020204" pitchFamily="34" charset="0"/>
              </a:rPr>
              <a:t>Outsiders and stakeholders like suppliers, banks, holders of equity, etc. take a proper decision regarding grants of credit or loans or subscribing for the shares.</a:t>
            </a:r>
          </a:p>
          <a:p>
            <a:pPr algn="just"/>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1163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TotalTime>
  <Words>663</Words>
  <Application>Microsoft Office PowerPoint</Application>
  <PresentationFormat>Widescreen</PresentationFormat>
  <Paragraphs>23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 Boardroom</vt:lpstr>
      <vt:lpstr>Accounting System</vt:lpstr>
      <vt:lpstr>Accounting System</vt:lpstr>
      <vt:lpstr>PowerPoint Presentation</vt:lpstr>
      <vt:lpstr>Double Entry system</vt:lpstr>
      <vt:lpstr>Features of Double Entry Accounting system</vt:lpstr>
      <vt:lpstr>Advantages of Double Entry Accounting system</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System</dc:title>
  <dc:creator>Ananya Priya</dc:creator>
  <cp:lastModifiedBy>Ananya Priya</cp:lastModifiedBy>
  <cp:revision>2</cp:revision>
  <dcterms:created xsi:type="dcterms:W3CDTF">2022-12-14T16:00:31Z</dcterms:created>
  <dcterms:modified xsi:type="dcterms:W3CDTF">2022-12-14T16:57:19Z</dcterms:modified>
</cp:coreProperties>
</file>